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71" r:id="rId2"/>
    <p:sldId id="303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00" r:id="rId14"/>
    <p:sldId id="301" r:id="rId15"/>
    <p:sldId id="304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8000"/>
    <a:srgbClr val="4B3A60"/>
    <a:srgbClr val="339933"/>
    <a:srgbClr val="FF0066"/>
    <a:srgbClr val="008080"/>
    <a:srgbClr val="996600"/>
    <a:srgbClr val="FF66CC"/>
    <a:srgbClr val="00FF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2922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C9089C-78B4-4CED-8549-F32725AC5CB4}" type="datetimeFigureOut">
              <a:rPr lang="ar-IQ" smtClean="0"/>
              <a:pPr/>
              <a:t>11/08/1440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F42221-9C39-4932-B36E-CA1EC08B150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9783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10" Type="http://schemas.microsoft.com/office/2007/relationships/hdphoto" Target="../media/hdphoto2.wdp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18864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b="1" dirty="0" smtClean="0"/>
              <a:t>النموذج العام أو الانحدار الخطي المتعدد</a:t>
            </a:r>
          </a:p>
          <a:p>
            <a:pPr algn="ctr"/>
            <a:r>
              <a:rPr lang="en-US" sz="3600" b="1" dirty="0" smtClean="0"/>
              <a:t>General model or Multiple linear regression</a:t>
            </a:r>
            <a:endParaRPr lang="en-US" sz="3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4714884"/>
            <a:ext cx="91440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ar-IQ" sz="2000" b="1" dirty="0" smtClean="0"/>
              <a:t>الأستاذ المساعد </a:t>
            </a:r>
          </a:p>
          <a:p>
            <a:pPr algn="ctr"/>
            <a:r>
              <a:rPr lang="ar-IQ" sz="2400" b="1" dirty="0" smtClean="0"/>
              <a:t>ساهرة حسين زين</a:t>
            </a:r>
          </a:p>
          <a:p>
            <a:pPr algn="ctr"/>
            <a:r>
              <a:rPr lang="ar-IQ" sz="2400" b="1" dirty="0" smtClean="0"/>
              <a:t>قسم الإحصاء/ كلية الإدارة والاقتصاد</a:t>
            </a:r>
          </a:p>
          <a:p>
            <a:pPr algn="ctr"/>
            <a:r>
              <a:rPr lang="ar-IQ" sz="2400" b="1" dirty="0" smtClean="0"/>
              <a:t>جامعة البصرة</a:t>
            </a:r>
          </a:p>
          <a:p>
            <a:pPr algn="ctr"/>
            <a:r>
              <a:rPr lang="en-US" sz="2400" b="1" dirty="0" smtClean="0"/>
              <a:t>Email: Sahera_althalabi@yahoo.com </a:t>
            </a:r>
          </a:p>
          <a:p>
            <a:pPr algn="ctr"/>
            <a:endParaRPr lang="ar-IQ" sz="2400" b="1" dirty="0" smtClean="0"/>
          </a:p>
          <a:p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244730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7704" y="0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b="1" dirty="0">
                <a:solidFill>
                  <a:srgbClr val="808000"/>
                </a:solidFill>
              </a:rPr>
              <a:t>معامل الارتباط المتعدد  </a:t>
            </a:r>
            <a:endParaRPr lang="ar-IQ" sz="3200" b="1" dirty="0" smtClean="0">
              <a:solidFill>
                <a:srgbClr val="808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808000"/>
                </a:solidFill>
              </a:rPr>
              <a:t>Multiple </a:t>
            </a:r>
            <a:r>
              <a:rPr lang="en-US" sz="3200" b="1" dirty="0">
                <a:solidFill>
                  <a:srgbClr val="808000"/>
                </a:solidFill>
              </a:rPr>
              <a:t>correlation </a:t>
            </a:r>
            <a:r>
              <a:rPr lang="en-US" sz="3200" b="1" dirty="0" smtClean="0">
                <a:solidFill>
                  <a:srgbClr val="808000"/>
                </a:solidFill>
              </a:rPr>
              <a:t>coefficient</a:t>
            </a:r>
            <a:endParaRPr lang="en-US" sz="3200" dirty="0">
              <a:solidFill>
                <a:srgbClr val="808000"/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14400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91082"/>
            <a:ext cx="9144000" cy="37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97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" y="908720"/>
            <a:ext cx="370153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كائن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5877015"/>
              </p:ext>
            </p:extLst>
          </p:nvPr>
        </p:nvGraphicFramePr>
        <p:xfrm>
          <a:off x="3818856" y="1124744"/>
          <a:ext cx="5184576" cy="2592288"/>
        </p:xfrm>
        <a:graphic>
          <a:graphicData uri="http://schemas.openxmlformats.org/presentationml/2006/ole">
            <p:oleObj spid="_x0000_s26687" r:id="rId4" imgW="660113" imgH="393529" progId="Equation.3">
              <p:embed/>
            </p:oleObj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graphicFrame>
        <p:nvGraphicFramePr>
          <p:cNvPr id="6" name="كائن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5921495"/>
              </p:ext>
            </p:extLst>
          </p:nvPr>
        </p:nvGraphicFramePr>
        <p:xfrm>
          <a:off x="4283968" y="3789040"/>
          <a:ext cx="4298242" cy="2376264"/>
        </p:xfrm>
        <a:graphic>
          <a:graphicData uri="http://schemas.openxmlformats.org/presentationml/2006/ole">
            <p:oleObj spid="_x0000_s26688" r:id="rId5" imgW="685800" imgH="469900" progId="Equation.3">
              <p:embed/>
            </p:oleObj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5240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3" name="وسيلة شرح على شكل سحابة 12"/>
          <p:cNvSpPr/>
          <p:nvPr/>
        </p:nvSpPr>
        <p:spPr>
          <a:xfrm>
            <a:off x="3347864" y="0"/>
            <a:ext cx="4176464" cy="1412776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IQ" altLang="ar-IQ" sz="3200" b="1" dirty="0">
                <a:solidFill>
                  <a:schemeClr val="bg1"/>
                </a:solidFill>
                <a:latin typeface="Arabic Transparent"/>
                <a:ea typeface="Times New Roman" pitchFamily="18" charset="0"/>
                <a:cs typeface="Arial" pitchFamily="34" charset="0"/>
              </a:rPr>
              <a:t>معامل التحديد</a:t>
            </a:r>
            <a:r>
              <a:rPr lang="ar-IQ" altLang="ar-IQ" sz="32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ar-IQ" sz="32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altLang="ar-IQ" sz="3200" b="1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ar-IQ" altLang="ar-IQ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87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71800" y="17929"/>
            <a:ext cx="40679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IQ" sz="3600" b="1" dirty="0"/>
              <a:t>معامل التحديد المعدل </a:t>
            </a:r>
            <a:endParaRPr lang="ar-IQ" sz="3600" b="1" dirty="0" smtClean="0"/>
          </a:p>
          <a:p>
            <a:pPr algn="ctr" rtl="0"/>
            <a:r>
              <a:rPr lang="en-US" sz="3600" b="1" dirty="0" smtClean="0"/>
              <a:t>R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 </a:t>
            </a:r>
            <a:r>
              <a:rPr lang="en-US" sz="3600" b="1" dirty="0"/>
              <a:t>Adjusted</a:t>
            </a:r>
            <a:endParaRPr lang="en-US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964452"/>
              </p:ext>
            </p:extLst>
          </p:nvPr>
        </p:nvGraphicFramePr>
        <p:xfrm>
          <a:off x="179511" y="1412776"/>
          <a:ext cx="5789444" cy="1728192"/>
        </p:xfrm>
        <a:graphic>
          <a:graphicData uri="http://schemas.openxmlformats.org/presentationml/2006/ole">
            <p:oleObj spid="_x0000_s28700" r:id="rId3" imgW="1548728" imgH="393529" progId="Equation.3">
              <p:embed/>
            </p:oleObj>
          </a:graphicData>
        </a:graphic>
      </p:graphicFrame>
      <p:pic>
        <p:nvPicPr>
          <p:cNvPr id="7" name="صورة 6" descr="ÙØªÙØ¬Ø© Ø¨Ø­Ø« Ø§ÙØµÙØ± Ø¹Ù Ø§Ø®ØªØ¨Ø§Ø±Ø§Øª Ø§ÙÙØ±ÙØ¶ Ø§ÙØ¥Ø­ØµØ§Ø¦ÙØ©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2" y="3068960"/>
            <a:ext cx="9123857" cy="3762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69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8239"/>
            <a:ext cx="2339752" cy="225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142852"/>
            <a:ext cx="3781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6600" b="1" dirty="0">
                <a:solidFill>
                  <a:srgbClr val="FF0000"/>
                </a:solidFill>
                <a:latin typeface="Berlin Sans FB Demi" pitchFamily="34" charset="0"/>
              </a:rPr>
              <a:t>Summary</a:t>
            </a:r>
            <a:endParaRPr lang="en-US" sz="6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7158" y="1714488"/>
            <a:ext cx="65722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2800" b="1" dirty="0" smtClean="0"/>
              <a:t>:</a:t>
            </a:r>
            <a:r>
              <a:rPr lang="ar-IQ" sz="2800" b="1" dirty="0" smtClean="0"/>
              <a:t>تم توضيح </a:t>
            </a:r>
          </a:p>
          <a:p>
            <a:endParaRPr lang="ar-IQ" sz="2800" b="1" dirty="0" smtClean="0"/>
          </a:p>
          <a:p>
            <a:r>
              <a:rPr lang="ar-IQ" sz="2800" b="1" dirty="0" smtClean="0"/>
              <a:t>- تقدير معلمات نموذج الانحدار الخطي المتعدد </a:t>
            </a:r>
          </a:p>
          <a:p>
            <a:endParaRPr lang="ar-IQ" sz="800" b="1" dirty="0" smtClean="0"/>
          </a:p>
          <a:p>
            <a:r>
              <a:rPr lang="ar-IQ" sz="2800" b="1" dirty="0" smtClean="0"/>
              <a:t>- اختبارات الجزئية والكلية لمعلمات النموذج</a:t>
            </a:r>
          </a:p>
          <a:p>
            <a:endParaRPr lang="ar-IQ" sz="800" b="1" dirty="0" smtClean="0"/>
          </a:p>
          <a:p>
            <a:r>
              <a:rPr lang="ar-IQ" sz="2800" b="1" dirty="0" smtClean="0"/>
              <a:t>- اختبار حسن التوفيق وكذلك تحليل التباين للنموذج</a:t>
            </a:r>
          </a:p>
          <a:p>
            <a:pPr algn="l" rtl="0"/>
            <a:endParaRPr lang="ar-IQ" sz="2800" dirty="0" smtClean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672666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ar-IQ" sz="9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شكراً لأصغائكم</a:t>
            </a:r>
            <a:endParaRPr lang="ar-IQ" sz="9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1428736"/>
            <a:ext cx="9144000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IQ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ar-IQ" sz="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IQ" sz="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071678"/>
            <a:ext cx="3037516" cy="421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1000100" y="0"/>
            <a:ext cx="2663280" cy="92486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59500" b="1" dirty="0" smtClean="0">
                <a:solidFill>
                  <a:srgbClr val="FFFF00"/>
                </a:solidFill>
              </a:rPr>
              <a:t>؟</a:t>
            </a:r>
            <a:endParaRPr lang="ar-IQ" sz="59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0671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34" y="928670"/>
            <a:ext cx="65722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IQ" sz="2800" b="1" smtClean="0"/>
              <a:t>س</a:t>
            </a:r>
            <a:r>
              <a:rPr lang="ar-IQ" sz="2800" b="1" dirty="0" smtClean="0"/>
              <a:t>:</a:t>
            </a:r>
            <a:r>
              <a:rPr lang="ar-SA" sz="2800" dirty="0" smtClean="0"/>
              <a:t> </a:t>
            </a:r>
            <a:r>
              <a:rPr lang="ar-SA" sz="2800" dirty="0" smtClean="0"/>
              <a:t>مع توافر المعلومات:  </a:t>
            </a:r>
            <a:endParaRPr lang="en-US" sz="2800" dirty="0" smtClean="0"/>
          </a:p>
          <a:p>
            <a:r>
              <a:rPr lang="ar-SA" sz="2800" dirty="0" smtClean="0"/>
              <a:t> </a:t>
            </a:r>
            <a:endParaRPr lang="en-US" sz="2800" dirty="0" smtClean="0"/>
          </a:p>
          <a:p>
            <a:r>
              <a:rPr lang="ar-SA" sz="2800" dirty="0" smtClean="0"/>
              <a:t> </a:t>
            </a:r>
            <a:endParaRPr lang="en-US" sz="2800" dirty="0" smtClean="0"/>
          </a:p>
          <a:p>
            <a:r>
              <a:rPr lang="ar-SA" sz="2800" dirty="0" smtClean="0"/>
              <a:t> </a:t>
            </a:r>
            <a:endParaRPr lang="en-US" sz="2800" dirty="0" smtClean="0"/>
          </a:p>
          <a:p>
            <a:r>
              <a:rPr lang="ar-SA" sz="2800" dirty="0" smtClean="0"/>
              <a:t> </a:t>
            </a:r>
            <a:endParaRPr lang="en-US" sz="2800" dirty="0" smtClean="0"/>
          </a:p>
          <a:p>
            <a:r>
              <a:rPr lang="ar-SA" sz="2800" dirty="0" smtClean="0"/>
              <a:t> </a:t>
            </a:r>
            <a:endParaRPr lang="en-US" sz="2800" dirty="0" smtClean="0"/>
          </a:p>
          <a:p>
            <a:r>
              <a:rPr lang="ar-SA" sz="2800" dirty="0" smtClean="0"/>
              <a:t> </a:t>
            </a:r>
            <a:endParaRPr lang="en-US" sz="2800" dirty="0" smtClean="0"/>
          </a:p>
          <a:p>
            <a:pPr lvl="0"/>
            <a:r>
              <a:rPr lang="ar-SA" sz="2800" dirty="0" smtClean="0"/>
              <a:t>مجموع </a:t>
            </a:r>
            <a:r>
              <a:rPr lang="ar-SA" sz="2800" dirty="0" smtClean="0"/>
              <a:t>المربعات الإضافية للمتغيرين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2</a:t>
            </a:r>
            <a:r>
              <a:rPr lang="ar-SA" sz="2800" dirty="0" smtClean="0"/>
              <a:t> و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3</a:t>
            </a:r>
            <a:r>
              <a:rPr lang="ar-SA" sz="2800" dirty="0" smtClean="0"/>
              <a:t>.</a:t>
            </a:r>
            <a:endParaRPr lang="en-US" sz="2800" dirty="0" smtClean="0"/>
          </a:p>
          <a:p>
            <a:pPr algn="l" rtl="0"/>
            <a:endParaRPr lang="ar-IQ" sz="2800" dirty="0" smtClean="0"/>
          </a:p>
          <a:p>
            <a:pPr algn="l" rtl="0"/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"/>
            <a:ext cx="1643042" cy="28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785786" y="3143248"/>
          <a:ext cx="2857500" cy="342900"/>
        </p:xfrm>
        <a:graphic>
          <a:graphicData uri="http://schemas.openxmlformats.org/presentationml/2006/ole">
            <p:oleObj spid="_x0000_s45058" name="Equation" r:id="rId4" imgW="1892160" imgH="25380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714348" y="1714488"/>
          <a:ext cx="4157662" cy="1184275"/>
        </p:xfrm>
        <a:graphic>
          <a:graphicData uri="http://schemas.openxmlformats.org/presentationml/2006/ole">
            <p:oleObj spid="_x0000_s45059" name="Equation" r:id="rId5" imgW="3301920" imgH="914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672666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0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 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28662" y="642918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800" dirty="0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- تطرقنا  في المحاضرة السابقة حول الانحدار الخطي البسيط وطرائق تقدير معلماته وكل </a:t>
            </a:r>
            <a:r>
              <a:rPr lang="ar-IQ" sz="2800" dirty="0" err="1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مايتعلق</a:t>
            </a:r>
            <a:r>
              <a:rPr lang="ar-IQ" sz="2800" dirty="0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 حول المؤشرات </a:t>
            </a:r>
            <a:r>
              <a:rPr lang="ar-IQ" sz="2800" dirty="0" err="1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الاحصائية</a:t>
            </a:r>
            <a:r>
              <a:rPr lang="ar-IQ" sz="2800" dirty="0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 الخاصة بالنموذج.</a:t>
            </a:r>
          </a:p>
          <a:p>
            <a:pPr algn="just"/>
            <a:endParaRPr lang="ar-IQ" sz="2800" dirty="0" smtClean="0">
              <a:ln>
                <a:solidFill>
                  <a:srgbClr val="FF0000"/>
                </a:solidFill>
              </a:ln>
              <a:solidFill>
                <a:srgbClr val="FF66CC"/>
              </a:solidFill>
            </a:endParaRPr>
          </a:p>
          <a:p>
            <a:pPr algn="just"/>
            <a:r>
              <a:rPr lang="ar-IQ" sz="2800" dirty="0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- هذه المحاضرة سنتناول الانحدار الخطي المتعدد وكل </a:t>
            </a:r>
            <a:r>
              <a:rPr lang="ar-IQ" sz="2800" dirty="0" err="1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مايتعلق</a:t>
            </a:r>
            <a:r>
              <a:rPr lang="ar-IQ" sz="2800" dirty="0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 بالمؤشرات والاختبارات </a:t>
            </a:r>
            <a:r>
              <a:rPr lang="ar-IQ" sz="2800" dirty="0" err="1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الاحصائية</a:t>
            </a:r>
            <a:r>
              <a:rPr lang="ar-IQ" sz="2800" dirty="0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</a:rPr>
              <a:t> الخاصة بالنموذج.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66CC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15069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58513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كائن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9372457"/>
              </p:ext>
            </p:extLst>
          </p:nvPr>
        </p:nvGraphicFramePr>
        <p:xfrm>
          <a:off x="571472" y="4572008"/>
          <a:ext cx="3160351" cy="720080"/>
        </p:xfrm>
        <a:graphic>
          <a:graphicData uri="http://schemas.openxmlformats.org/presentationml/2006/ole">
            <p:oleObj spid="_x0000_s19604" r:id="rId3" imgW="1028254" imgH="241195" progId="Equation.3">
              <p:embed/>
            </p:oleObj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85794"/>
            <a:ext cx="91315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في الانحدار المتعدد فيكون المتغير المعتمد (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Y</a:t>
            </a: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) موصوفاً بعدد من المتغيرات المستقلة (التوضيحية   </a:t>
            </a:r>
            <a:r>
              <a:rPr kumimoji="0" lang="en-US" alt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X</a:t>
            </a:r>
            <a:r>
              <a:rPr kumimoji="0" lang="en-US" altLang="ar-IQ" sz="3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k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,……,X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2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,X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1</a:t>
            </a: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). وتكون معادلة الانحدار:</a:t>
            </a:r>
            <a:endParaRPr kumimoji="0" lang="en-US" altLang="ar-IQ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283236"/>
            <a:ext cx="3384884" cy="254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600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كائن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6447780"/>
              </p:ext>
            </p:extLst>
          </p:nvPr>
        </p:nvGraphicFramePr>
        <p:xfrm>
          <a:off x="500034" y="2285992"/>
          <a:ext cx="3694595" cy="520824"/>
        </p:xfrm>
        <a:graphic>
          <a:graphicData uri="http://schemas.openxmlformats.org/presentationml/2006/ole">
            <p:oleObj spid="_x0000_s19605" r:id="rId5" imgW="1549400" imgH="228600" progId="Equation.3">
              <p:embed/>
            </p:oleObj>
          </a:graphicData>
        </a:graphic>
      </p:graphicFrame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7502950"/>
              </p:ext>
            </p:extLst>
          </p:nvPr>
        </p:nvGraphicFramePr>
        <p:xfrm>
          <a:off x="357158" y="3357562"/>
          <a:ext cx="6696744" cy="655315"/>
        </p:xfrm>
        <a:graphic>
          <a:graphicData uri="http://schemas.openxmlformats.org/presentationml/2006/ole">
            <p:oleObj spid="_x0000_s19606" r:id="rId6" imgW="29210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9632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7930110"/>
              </p:ext>
            </p:extLst>
          </p:nvPr>
        </p:nvGraphicFramePr>
        <p:xfrm>
          <a:off x="357158" y="1357298"/>
          <a:ext cx="5066257" cy="1578926"/>
        </p:xfrm>
        <a:graphic>
          <a:graphicData uri="http://schemas.openxmlformats.org/presentationml/2006/ole">
            <p:oleObj spid="_x0000_s20625" r:id="rId3" imgW="2146300" imgH="711200" progId="Equation.3">
              <p:embed/>
            </p:oleObj>
          </a:graphicData>
        </a:graphic>
      </p:graphicFrame>
      <p:graphicFrame>
        <p:nvGraphicFramePr>
          <p:cNvPr id="6" name="كائن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2039105"/>
              </p:ext>
            </p:extLst>
          </p:nvPr>
        </p:nvGraphicFramePr>
        <p:xfrm>
          <a:off x="857224" y="3357562"/>
          <a:ext cx="2160240" cy="1636545"/>
        </p:xfrm>
        <a:graphic>
          <a:graphicData uri="http://schemas.openxmlformats.org/presentationml/2006/ole">
            <p:oleObj spid="_x0000_s20626" r:id="rId4" imgW="939392" imgH="710891" progId="Equation.3">
              <p:embed/>
            </p:oleObj>
          </a:graphicData>
        </a:graphic>
      </p:graphicFrame>
      <p:graphicFrame>
        <p:nvGraphicFramePr>
          <p:cNvPr id="7" name="كائن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0273491"/>
              </p:ext>
            </p:extLst>
          </p:nvPr>
        </p:nvGraphicFramePr>
        <p:xfrm>
          <a:off x="500034" y="5357826"/>
          <a:ext cx="3929090" cy="639183"/>
        </p:xfrm>
        <a:graphic>
          <a:graphicData uri="http://schemas.openxmlformats.org/presentationml/2006/ole">
            <p:oleObj spid="_x0000_s20627" r:id="rId5" imgW="1422400" imgH="254000" progId="Equation.3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08520" y="19888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71868" y="357166"/>
            <a:ext cx="535274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ar-IQ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للتوضيح يتم شرح الانحدار المتعدد لمتغيرين</a:t>
            </a:r>
            <a:endParaRPr kumimoji="0" lang="en-US" altLang="ar-IQ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600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528320" cy="376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835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266" y="285728"/>
            <a:ext cx="9174266" cy="41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43042" y="857232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/>
              <a:t>الفرضيات حول المعلمات </a:t>
            </a:r>
            <a:r>
              <a:rPr lang="ar-IQ" sz="2800" b="1" dirty="0" smtClean="0"/>
              <a:t>المقدرة</a:t>
            </a:r>
          </a:p>
          <a:p>
            <a:pPr algn="ctr"/>
            <a:r>
              <a:rPr lang="en-US" sz="2800" b="1" dirty="0" smtClean="0"/>
              <a:t> </a:t>
            </a:r>
            <a:r>
              <a:rPr lang="en-US" sz="2800" b="1" dirty="0"/>
              <a:t>parameters Hypotheses about estimated</a:t>
            </a:r>
            <a:endParaRPr lang="en-US" sz="2800" dirty="0"/>
          </a:p>
        </p:txBody>
      </p:sp>
      <p:sp>
        <p:nvSpPr>
          <p:cNvPr id="4" name="مستطيل 3"/>
          <p:cNvSpPr/>
          <p:nvPr/>
        </p:nvSpPr>
        <p:spPr>
          <a:xfrm>
            <a:off x="1928794" y="3500438"/>
            <a:ext cx="3901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>
                <a:solidFill>
                  <a:srgbClr val="4B3A60"/>
                </a:solidFill>
              </a:rPr>
              <a:t>الاختبار الجزئي للمعلمة المقدرة</a:t>
            </a:r>
            <a:endParaRPr lang="en-US" sz="2800" b="1" dirty="0">
              <a:solidFill>
                <a:srgbClr val="4B3A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282" y="4071942"/>
            <a:ext cx="7492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dirty="0"/>
              <a:t> (1)    </a:t>
            </a:r>
            <a:r>
              <a:rPr lang="en-US" sz="3200" dirty="0" smtClean="0"/>
              <a:t> </a:t>
            </a:r>
            <a:r>
              <a:rPr lang="en-US" sz="3200" dirty="0"/>
              <a:t>H</a:t>
            </a:r>
            <a:r>
              <a:rPr lang="en-US" sz="3200" baseline="-25000" dirty="0"/>
              <a:t>0</a:t>
            </a:r>
            <a:r>
              <a:rPr lang="en-US" sz="3200" dirty="0"/>
              <a:t>: β</a:t>
            </a:r>
            <a:r>
              <a:rPr lang="en-US" sz="3200" baseline="-25000" dirty="0"/>
              <a:t>j</a:t>
            </a:r>
            <a:r>
              <a:rPr lang="en-US" sz="3200" dirty="0"/>
              <a:t> = 0             vs.    </a:t>
            </a:r>
            <a:r>
              <a:rPr lang="en-US" sz="3200" dirty="0" smtClean="0"/>
              <a:t>       </a:t>
            </a:r>
            <a:r>
              <a:rPr lang="en-US" sz="3200" dirty="0"/>
              <a:t>H</a:t>
            </a:r>
            <a:r>
              <a:rPr lang="en-US" sz="3200" baseline="-25000" dirty="0"/>
              <a:t>1</a:t>
            </a:r>
            <a:r>
              <a:rPr lang="en-US" sz="3200" dirty="0"/>
              <a:t>: β</a:t>
            </a:r>
            <a:r>
              <a:rPr lang="en-US" sz="3200" baseline="-25000" dirty="0"/>
              <a:t>j</a:t>
            </a:r>
            <a:r>
              <a:rPr lang="en-US" sz="3200" dirty="0"/>
              <a:t> ≠  </a:t>
            </a:r>
            <a:r>
              <a:rPr lang="en-US" sz="3200" dirty="0" smtClean="0"/>
              <a:t>0</a:t>
            </a:r>
          </a:p>
          <a:p>
            <a:r>
              <a:rPr lang="en-US" sz="3200" dirty="0" smtClean="0"/>
              <a:t>H</a:t>
            </a:r>
            <a:r>
              <a:rPr lang="en-US" sz="3200" baseline="-25000" dirty="0" smtClean="0"/>
              <a:t>0</a:t>
            </a:r>
            <a:r>
              <a:rPr lang="en-US" sz="3200" dirty="0"/>
              <a:t>: β</a:t>
            </a:r>
            <a:r>
              <a:rPr lang="en-US" sz="3200" baseline="-25000" dirty="0"/>
              <a:t>j</a:t>
            </a:r>
            <a:r>
              <a:rPr lang="en-US" sz="3200" dirty="0"/>
              <a:t> = 0             vs.            H</a:t>
            </a:r>
            <a:r>
              <a:rPr lang="en-US" sz="3200" baseline="-25000" dirty="0"/>
              <a:t>1</a:t>
            </a:r>
            <a:r>
              <a:rPr lang="en-US" sz="3200" dirty="0"/>
              <a:t>: β</a:t>
            </a:r>
            <a:r>
              <a:rPr lang="en-US" sz="3200" baseline="-25000" dirty="0"/>
              <a:t>j</a:t>
            </a:r>
            <a:r>
              <a:rPr lang="en-US" sz="3200" dirty="0"/>
              <a:t> ≠ 0</a:t>
            </a:r>
          </a:p>
        </p:txBody>
      </p:sp>
    </p:spTree>
    <p:extLst>
      <p:ext uri="{BB962C8B-B14F-4D97-AF65-F5344CB8AC3E}">
        <p14:creationId xmlns:p14="http://schemas.microsoft.com/office/powerpoint/2010/main" xmlns="" val="4057223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87194" y="908720"/>
            <a:ext cx="495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>
                <a:solidFill>
                  <a:schemeClr val="accent4">
                    <a:lumMod val="50000"/>
                  </a:schemeClr>
                </a:solidFill>
              </a:rPr>
              <a:t>وهكذا يمكن تعميمه </a:t>
            </a:r>
            <a:r>
              <a:rPr lang="ar-IQ" sz="2800" b="1" dirty="0" smtClean="0">
                <a:solidFill>
                  <a:schemeClr val="accent4">
                    <a:lumMod val="50000"/>
                  </a:schemeClr>
                </a:solidFill>
              </a:rPr>
              <a:t>لأي </a:t>
            </a:r>
            <a:r>
              <a:rPr lang="ar-IQ" sz="2800" b="1" dirty="0">
                <a:solidFill>
                  <a:schemeClr val="accent4">
                    <a:lumMod val="50000"/>
                  </a:schemeClr>
                </a:solidFill>
              </a:rPr>
              <a:t>قيمة غير </a:t>
            </a:r>
            <a:r>
              <a:rPr lang="ar-IQ" sz="2800" b="1" dirty="0" smtClean="0">
                <a:solidFill>
                  <a:schemeClr val="accent4">
                    <a:lumMod val="50000"/>
                  </a:schemeClr>
                </a:solidFill>
              </a:rPr>
              <a:t>الصفر 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كائن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2634792"/>
              </p:ext>
            </p:extLst>
          </p:nvPr>
        </p:nvGraphicFramePr>
        <p:xfrm>
          <a:off x="6876256" y="5013176"/>
          <a:ext cx="516632" cy="710369"/>
        </p:xfrm>
        <a:graphic>
          <a:graphicData uri="http://schemas.openxmlformats.org/presentationml/2006/ole">
            <p:oleObj spid="_x0000_s22609" r:id="rId3" imgW="190417" imgH="253890" progId="Equation.3">
              <p:embed/>
            </p:oleObj>
          </a:graphicData>
        </a:graphic>
      </p:graphicFrame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9621122"/>
              </p:ext>
            </p:extLst>
          </p:nvPr>
        </p:nvGraphicFramePr>
        <p:xfrm>
          <a:off x="251520" y="3573016"/>
          <a:ext cx="3384376" cy="1450447"/>
        </p:xfrm>
        <a:graphic>
          <a:graphicData uri="http://schemas.openxmlformats.org/presentationml/2006/ole">
            <p:oleObj spid="_x0000_s22610" r:id="rId4" imgW="990600" imgH="508000" progId="Equation.3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781" y="1628800"/>
            <a:ext cx="9115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(2)         H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0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: β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j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≤ 0             vs.            H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1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: β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j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&gt; 0</a:t>
            </a:r>
            <a:endParaRPr kumimoji="0" lang="en-US" altLang="ar-IQ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		              H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0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: β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j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≤ 0             vs.            H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1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: β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j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&gt; 0</a:t>
            </a:r>
            <a:endParaRPr kumimoji="0" lang="en-US" altLang="ar-IQ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(3)         H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0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: β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1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≥ 0             vs.            H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1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: β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1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&lt; 0</a:t>
            </a:r>
            <a:endParaRPr kumimoji="0" lang="en-US" altLang="ar-IQ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		H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0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: β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0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≥ 0             vs.            H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1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: β</a:t>
            </a:r>
            <a:r>
              <a:rPr kumimoji="0" lang="en-US" altLang="ar-IQ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0</a:t>
            </a: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&lt;</a:t>
            </a:r>
            <a:r>
              <a:rPr kumimoji="0" lang="en-US" altLang="ar-IQ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0</a:t>
            </a:r>
            <a:endParaRPr kumimoji="0" lang="en-US" altLang="ar-IQ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IQ" altLang="ar-IQ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فالمختبر الاحصائي المستخدم هو </a:t>
            </a:r>
            <a:r>
              <a:rPr kumimoji="0" lang="en-US" altLang="ar-IQ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t</a:t>
            </a:r>
            <a:endParaRPr kumimoji="0" lang="ar-IQ" altLang="ar-IQ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altLang="ar-IQ" sz="3200" b="1" dirty="0">
              <a:solidFill>
                <a:schemeClr val="accent4">
                  <a:lumMod val="50000"/>
                </a:schemeClr>
              </a:solidFill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(   </a:t>
            </a: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</a:t>
            </a:r>
            <a:r>
              <a:rPr kumimoji="0" lang="ar-IQ" altLang="ar-IQ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بالنسبة</a:t>
            </a: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IQ" altLang="ar-IQ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ـلـ</a:t>
            </a: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(</a:t>
            </a:r>
            <a:endParaRPr kumimoji="0" lang="ar-IQ" altLang="ar-IQ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563"/>
            <a:ext cx="3240360" cy="278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2555776" y="5934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b="1" dirty="0">
                <a:solidFill>
                  <a:srgbClr val="4B3A60"/>
                </a:solidFill>
              </a:rPr>
              <a:t>الاختبار الجزئي للمعلمة المقدرة</a:t>
            </a:r>
            <a:endParaRPr lang="en-US" sz="3200" b="1" dirty="0">
              <a:solidFill>
                <a:srgbClr val="4B3A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02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1" y="642918"/>
            <a:ext cx="9119009" cy="57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55776" y="5934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b="1" dirty="0">
                <a:solidFill>
                  <a:srgbClr val="4B3A60"/>
                </a:solidFill>
              </a:rPr>
              <a:t>الاختبار الجزئي للمعلمة المقدرة</a:t>
            </a:r>
            <a:endParaRPr lang="en-US" sz="3200" b="1" dirty="0">
              <a:solidFill>
                <a:srgbClr val="4B3A6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7"/>
            <a:ext cx="4032448" cy="26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820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تخزين بالوصول المباشر 2"/>
          <p:cNvSpPr/>
          <p:nvPr/>
        </p:nvSpPr>
        <p:spPr>
          <a:xfrm>
            <a:off x="1547664" y="0"/>
            <a:ext cx="6264696" cy="1484784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800"/>
          </a:p>
        </p:txBody>
      </p:sp>
      <p:sp>
        <p:nvSpPr>
          <p:cNvPr id="2" name="مستطيل 1"/>
          <p:cNvSpPr/>
          <p:nvPr/>
        </p:nvSpPr>
        <p:spPr>
          <a:xfrm>
            <a:off x="1691680" y="188640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b="1" dirty="0"/>
              <a:t>اختبار معنوية نموذج الانحدار </a:t>
            </a:r>
            <a:r>
              <a:rPr lang="ar-IQ" sz="3200" b="1" dirty="0" smtClean="0"/>
              <a:t>ككل</a:t>
            </a:r>
          </a:p>
          <a:p>
            <a:pPr algn="ctr"/>
            <a:r>
              <a:rPr lang="en-US" sz="3200" b="1" dirty="0" smtClean="0"/>
              <a:t>Testing  </a:t>
            </a:r>
            <a:r>
              <a:rPr lang="en-US" sz="3200" b="1" dirty="0"/>
              <a:t>the overall significance</a:t>
            </a:r>
            <a:endParaRPr lang="en-US" sz="3200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8386898"/>
              </p:ext>
            </p:extLst>
          </p:nvPr>
        </p:nvGraphicFramePr>
        <p:xfrm>
          <a:off x="2555776" y="3861048"/>
          <a:ext cx="4125234" cy="663625"/>
        </p:xfrm>
        <a:graphic>
          <a:graphicData uri="http://schemas.openxmlformats.org/presentationml/2006/ole">
            <p:oleObj spid="_x0000_s24644" r:id="rId4" imgW="939392" imgH="253890" progId="Equation.3">
              <p:embed/>
            </p:oleObj>
          </a:graphicData>
        </a:graphic>
      </p:graphicFrame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6031563"/>
              </p:ext>
            </p:extLst>
          </p:nvPr>
        </p:nvGraphicFramePr>
        <p:xfrm>
          <a:off x="179512" y="2780928"/>
          <a:ext cx="4248472" cy="818344"/>
        </p:xfrm>
        <a:graphic>
          <a:graphicData uri="http://schemas.openxmlformats.org/presentationml/2006/ole">
            <p:oleObj spid="_x0000_s24645" r:id="rId5" imgW="1625600" imgH="431800" progId="Equation.3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" y="1433682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أن الفرضية التي نسعى لاختبارها هي:   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             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H</a:t>
            </a:r>
            <a:r>
              <a:rPr kumimoji="0" lang="en-US" altLang="ar-IQ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0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 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β</a:t>
            </a:r>
            <a:r>
              <a:rPr kumimoji="0" lang="en-US" altLang="ar-IQ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= 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β</a:t>
            </a:r>
            <a:r>
              <a:rPr kumimoji="0" lang="en-US" altLang="ar-IQ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2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= 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β</a:t>
            </a:r>
            <a:r>
              <a:rPr kumimoji="0" lang="en-US" altLang="ar-IQ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3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=  .  .  .  = 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β</a:t>
            </a:r>
            <a:r>
              <a:rPr kumimoji="0" lang="en-US" altLang="ar-IQ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k</a:t>
            </a:r>
            <a:r>
              <a:rPr kumimoji="0" lang="en-US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= 0</a:t>
            </a:r>
            <a:r>
              <a:rPr kumimoji="0" lang="ar-IQ" alt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    </a:t>
            </a:r>
            <a:endParaRPr kumimoji="0" lang="en-US" altLang="ar-IQ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2852355"/>
            <a:ext cx="4442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المختبر الاحصائي المستخدم هو </a:t>
            </a:r>
            <a:r>
              <a:rPr kumimoji="0" lang="en-US" alt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F</a:t>
            </a:r>
            <a:r>
              <a:rPr kumimoji="0" lang="ar-IQ" alt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:                                                 </a:t>
            </a:r>
            <a:endParaRPr kumimoji="0" lang="en-US" altLang="ar-IQ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12359" y="479715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altLang="ar-IQ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المحسوبة  فيكون القرار رفض </a:t>
            </a:r>
            <a:r>
              <a:rPr lang="ar-IQ" altLang="ar-IQ" sz="2800" dirty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يكون القرار </a:t>
            </a:r>
            <a:r>
              <a:rPr lang="ar-IQ" altLang="ar-IQ" sz="2800" dirty="0"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altLang="ar-IQ" sz="2800" dirty="0" smtClean="0"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H</a:t>
            </a:r>
            <a:r>
              <a:rPr lang="en-US" altLang="ar-IQ" sz="2800" baseline="-30000" dirty="0" smtClean="0">
                <a:latin typeface="Calibri" pitchFamily="34" charset="0"/>
                <a:ea typeface="Times New Roman" pitchFamily="18" charset="0"/>
                <a:cs typeface="Simplified Arabic" pitchFamily="18" charset="-78"/>
              </a:rPr>
              <a:t>0</a:t>
            </a:r>
            <a:endParaRPr lang="ar-IQ" altLang="ar-IQ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734174" y="3789040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ar-IQ" sz="2800" dirty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فاذا كانت النتيجة </a:t>
            </a:r>
          </a:p>
        </p:txBody>
      </p:sp>
    </p:spTree>
    <p:extLst>
      <p:ext uri="{BB962C8B-B14F-4D97-AF65-F5344CB8AC3E}">
        <p14:creationId xmlns:p14="http://schemas.microsoft.com/office/powerpoint/2010/main" xmlns="" val="385625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55776" y="127085"/>
            <a:ext cx="3312368" cy="1077218"/>
          </a:xfrm>
          <a:prstGeom prst="rect">
            <a:avLst/>
          </a:prstGeom>
          <a:ln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Times New Roman" pitchFamily="18" charset="0"/>
                <a:cs typeface="Arial" pitchFamily="34" charset="0"/>
              </a:rPr>
              <a:t>جدول تحليل التباين</a:t>
            </a:r>
            <a:endParaRPr kumimoji="0" lang="en-US" altLang="ar-IQ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anose="04020705040A02060702" pitchFamily="82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Times New Roman" pitchFamily="18" charset="0"/>
                <a:cs typeface="Simplified Arabic" pitchFamily="18" charset="-78"/>
              </a:rPr>
              <a:t>- ANOVA-</a:t>
            </a:r>
            <a:endParaRPr kumimoji="0" lang="en-US" altLang="ar-IQ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anose="04020705040A02060702" pitchFamily="82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19338" y="3829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19338" y="3829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0338800"/>
              </p:ext>
            </p:extLst>
          </p:nvPr>
        </p:nvGraphicFramePr>
        <p:xfrm>
          <a:off x="269089" y="1340768"/>
          <a:ext cx="8731404" cy="254295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{775DCB02-9BB8-47FD-8907-85C794F793BA}</a:tableStyleId>
              </a:tblPr>
              <a:tblGrid>
                <a:gridCol w="2174514"/>
                <a:gridCol w="2300093"/>
                <a:gridCol w="1409775"/>
                <a:gridCol w="1423511"/>
                <a:gridCol w="1423511"/>
              </a:tblGrid>
              <a:tr h="6840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</a:t>
                      </a:r>
                      <a:r>
                        <a:rPr lang="en-US" sz="2800" baseline="30000" dirty="0">
                          <a:effectLst/>
                        </a:rPr>
                        <a:t>*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MSS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d.f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S.O.V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4076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dirty="0">
                        <a:effectLst/>
                        <a:latin typeface="Calibri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</a:t>
                      </a:r>
                      <a:r>
                        <a:rPr lang="ar-IQ" sz="2800">
                          <a:effectLst/>
                        </a:rPr>
                        <a:t> / </a:t>
                      </a:r>
                      <a:r>
                        <a:rPr lang="en-US" sz="2800">
                          <a:effectLst/>
                        </a:rPr>
                        <a:t>ESS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ESS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</a:rPr>
                        <a:t>الانحدار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4076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(n-k-1)</a:t>
                      </a:r>
                      <a:r>
                        <a:rPr lang="ar-IQ" sz="2800">
                          <a:effectLst/>
                        </a:rPr>
                        <a:t>/ </a:t>
                      </a:r>
                      <a:r>
                        <a:rPr lang="en-US" sz="2800">
                          <a:effectLst/>
                        </a:rPr>
                        <a:t>RSS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n-k-1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RSS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800">
                          <a:effectLst/>
                        </a:rPr>
                        <a:t>الخطأ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03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n-1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TSS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</a:rPr>
                        <a:t>الإجمالي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كائن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4640498"/>
              </p:ext>
            </p:extLst>
          </p:nvPr>
        </p:nvGraphicFramePr>
        <p:xfrm>
          <a:off x="7020272" y="2276872"/>
          <a:ext cx="1501891" cy="1126418"/>
        </p:xfrm>
        <a:graphic>
          <a:graphicData uri="http://schemas.openxmlformats.org/presentationml/2006/ole">
            <p:oleObj spid="_x0000_s25637" r:id="rId3" imgW="380835" imgH="393529" progId="Equation.3">
              <p:embed/>
            </p:oleObj>
          </a:graphicData>
        </a:graphic>
      </p:graphicFrame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63593"/>
            <a:ext cx="3917613" cy="28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2616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1317</TotalTime>
  <Words>296</Words>
  <Application>Microsoft Office PowerPoint</Application>
  <PresentationFormat>عرض على الشاشة (3:4)‏</PresentationFormat>
  <Paragraphs>122</Paragraphs>
  <Slides>15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7" baseType="lpstr">
      <vt:lpstr>سمة Office</vt:lpstr>
      <vt:lpstr>Microsoft Equation 3.0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InteL</cp:lastModifiedBy>
  <cp:revision>117</cp:revision>
  <dcterms:created xsi:type="dcterms:W3CDTF">2018-12-16T11:02:11Z</dcterms:created>
  <dcterms:modified xsi:type="dcterms:W3CDTF">2019-04-16T13:17:28Z</dcterms:modified>
</cp:coreProperties>
</file>